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84" r:id="rId4"/>
    <p:sldId id="289" r:id="rId5"/>
    <p:sldId id="663" r:id="rId6"/>
    <p:sldId id="664" r:id="rId7"/>
    <p:sldId id="665" r:id="rId8"/>
    <p:sldId id="676" r:id="rId9"/>
    <p:sldId id="667" r:id="rId10"/>
    <p:sldId id="666" r:id="rId11"/>
    <p:sldId id="677" r:id="rId12"/>
    <p:sldId id="668" r:id="rId13"/>
    <p:sldId id="670" r:id="rId14"/>
    <p:sldId id="669" r:id="rId15"/>
    <p:sldId id="671" r:id="rId16"/>
    <p:sldId id="672" r:id="rId17"/>
    <p:sldId id="673" r:id="rId18"/>
    <p:sldId id="678" r:id="rId19"/>
    <p:sldId id="67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08F49D-223C-43DF-8DBC-2A748915E70F}">
  <a:tblStyle styleId="{A308F49D-223C-43DF-8DBC-2A748915E7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7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25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05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9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 rot="-5400000">
            <a:off x="4517850" y="-385729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0" y="709150"/>
            <a:ext cx="9144000" cy="443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85799" y="1915625"/>
            <a:ext cx="741620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My ‘Data Scientist’ Journey</a:t>
            </a:r>
            <a:endParaRPr dirty="0"/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E17A725A-469B-445F-9546-24B4CD2907F6}"/>
              </a:ext>
            </a:extLst>
          </p:cNvPr>
          <p:cNvSpPr txBox="1">
            <a:spLocks/>
          </p:cNvSpPr>
          <p:nvPr/>
        </p:nvSpPr>
        <p:spPr>
          <a:xfrm>
            <a:off x="4343400" y="3856074"/>
            <a:ext cx="4558200" cy="76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r"/>
            <a:r>
              <a:rPr lang="en-US" sz="2400" dirty="0">
                <a:solidFill>
                  <a:schemeClr val="tx1"/>
                </a:solidFill>
              </a:rPr>
              <a:t>Arfika Nurhudatiana</a:t>
            </a:r>
          </a:p>
          <a:p>
            <a:pPr algn="r"/>
            <a:r>
              <a:rPr lang="en-US" sz="2000" dirty="0">
                <a:solidFill>
                  <a:schemeClr val="tx1"/>
                </a:solidFill>
              </a:rPr>
              <a:t>26 August, 2018</a:t>
            </a:r>
            <a:endParaRPr lang="en-ID" sz="2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77EE00-A507-484F-9F67-626538577B2D}"/>
              </a:ext>
            </a:extLst>
          </p:cNvPr>
          <p:cNvSpPr/>
          <p:nvPr/>
        </p:nvSpPr>
        <p:spPr>
          <a:xfrm>
            <a:off x="78669" y="4749937"/>
            <a:ext cx="15600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- Internal Use Only -</a:t>
            </a:r>
            <a:endParaRPr lang="en-ID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75-88E2-4110-96FF-BC85783D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4" y="14972"/>
            <a:ext cx="8279931" cy="676200"/>
          </a:xfrm>
        </p:spPr>
        <p:txBody>
          <a:bodyPr/>
          <a:lstStyle/>
          <a:p>
            <a:pPr algn="l"/>
            <a:r>
              <a:rPr lang="en-US" sz="2400" b="1" dirty="0"/>
              <a:t>Dermatology</a:t>
            </a:r>
            <a:endParaRPr lang="en-ID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3D26-22EB-43F5-9CA5-F73645698A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28722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6A5F28-AEF7-4630-BF2F-F700CCD8CF1F}"/>
              </a:ext>
            </a:extLst>
          </p:cNvPr>
          <p:cNvSpPr/>
          <p:nvPr/>
        </p:nvSpPr>
        <p:spPr>
          <a:xfrm>
            <a:off x="158241" y="3646836"/>
            <a:ext cx="34852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1000" dirty="0"/>
              <a:t>From http://www.cs.sfu.ca/~hamarneh/ecopy/cvpr2009.pdf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767A3F-2946-43C9-9B13-BF28CC512FED}"/>
              </a:ext>
            </a:extLst>
          </p:cNvPr>
          <p:cNvGrpSpPr/>
          <p:nvPr/>
        </p:nvGrpSpPr>
        <p:grpSpPr>
          <a:xfrm>
            <a:off x="0" y="0"/>
            <a:ext cx="9144000" cy="5040000"/>
            <a:chOff x="0" y="0"/>
            <a:chExt cx="9144000" cy="5040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D33B0F-78E8-4107-AE7D-8B82726E1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8"/>
            <a:stretch/>
          </p:blipFill>
          <p:spPr>
            <a:xfrm>
              <a:off x="5724950" y="0"/>
              <a:ext cx="3419050" cy="50400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8A3A50B-2CEA-4499-9638-8E5C46BF4DB9}"/>
                </a:ext>
              </a:extLst>
            </p:cNvPr>
            <p:cNvGrpSpPr/>
            <p:nvPr/>
          </p:nvGrpSpPr>
          <p:grpSpPr>
            <a:xfrm>
              <a:off x="0" y="623777"/>
              <a:ext cx="5954233" cy="2731395"/>
              <a:chOff x="0" y="602512"/>
              <a:chExt cx="5954233" cy="273139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B6D7B90-BFB1-4CCA-82B1-C8E7E3D14DF0}"/>
                  </a:ext>
                </a:extLst>
              </p:cNvPr>
              <p:cNvSpPr/>
              <p:nvPr/>
            </p:nvSpPr>
            <p:spPr>
              <a:xfrm>
                <a:off x="0" y="602512"/>
                <a:ext cx="5954233" cy="8364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A9C016C-E585-4BA1-A39C-609AB5FF4B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8570"/>
              <a:stretch/>
            </p:blipFill>
            <p:spPr>
              <a:xfrm>
                <a:off x="0" y="815388"/>
                <a:ext cx="2903415" cy="19800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2C5B473-9A16-45EC-9099-2EAA6652D6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2848"/>
              <a:stretch/>
            </p:blipFill>
            <p:spPr>
              <a:xfrm>
                <a:off x="2821535" y="669907"/>
                <a:ext cx="2831805" cy="2664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0242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75-88E2-4110-96FF-BC85783D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4" y="14972"/>
            <a:ext cx="8279931" cy="676200"/>
          </a:xfrm>
        </p:spPr>
        <p:txBody>
          <a:bodyPr/>
          <a:lstStyle/>
          <a:p>
            <a:pPr algn="l"/>
            <a:r>
              <a:rPr lang="en-US" sz="2400" b="1" dirty="0"/>
              <a:t>Dermatology</a:t>
            </a:r>
            <a:endParaRPr lang="en-ID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3D26-22EB-43F5-9CA5-F73645698A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28722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BF5A21-9213-4357-BB5D-F81060DC9429}"/>
              </a:ext>
            </a:extLst>
          </p:cNvPr>
          <p:cNvGrpSpPr/>
          <p:nvPr/>
        </p:nvGrpSpPr>
        <p:grpSpPr>
          <a:xfrm>
            <a:off x="0" y="14972"/>
            <a:ext cx="9143750" cy="5113556"/>
            <a:chOff x="0" y="14972"/>
            <a:chExt cx="9143750" cy="51135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7841A2-A37C-4BB1-8F8D-313AFC23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31589"/>
              <a:ext cx="4756298" cy="43162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6CA066-224E-4940-9C15-9937530BE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24" t="2254" r="3289"/>
            <a:stretch/>
          </p:blipFill>
          <p:spPr>
            <a:xfrm>
              <a:off x="4756298" y="14972"/>
              <a:ext cx="4387452" cy="511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91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461CB-2407-4B68-BF3C-4704C3BD0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C6944-F284-4938-8779-C062C355FDB4}"/>
              </a:ext>
            </a:extLst>
          </p:cNvPr>
          <p:cNvSpPr txBox="1"/>
          <p:nvPr/>
        </p:nvSpPr>
        <p:spPr>
          <a:xfrm>
            <a:off x="253079" y="885280"/>
            <a:ext cx="5382177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 functionalities (prototype version):</a:t>
            </a:r>
          </a:p>
          <a:p>
            <a:pPr marL="8636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User account creation and login</a:t>
            </a:r>
          </a:p>
          <a:p>
            <a:pPr marL="8636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User profile management</a:t>
            </a:r>
          </a:p>
          <a:p>
            <a:pPr marL="8636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Image capture and retrieval</a:t>
            </a:r>
          </a:p>
          <a:p>
            <a:pPr marL="8636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Image analysis (skin segmentation and </a:t>
            </a:r>
            <a:r>
              <a:rPr lang="en-US" dirty="0" err="1">
                <a:solidFill>
                  <a:srgbClr val="00B050"/>
                </a:solidFill>
              </a:rPr>
              <a:t>vitiligo</a:t>
            </a:r>
            <a:r>
              <a:rPr lang="en-US" dirty="0">
                <a:solidFill>
                  <a:srgbClr val="00B050"/>
                </a:solidFill>
              </a:rPr>
              <a:t> depigmentation calculation)</a:t>
            </a:r>
          </a:p>
          <a:p>
            <a:pPr marL="8636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Progress monitoring</a:t>
            </a:r>
          </a:p>
          <a:p>
            <a:pPr marL="520700" lvl="1"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AF765-2016-4B40-92B8-5594CCEBF47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76" y="118685"/>
            <a:ext cx="2920717" cy="469506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634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461CB-2407-4B68-BF3C-4704C3BD0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812F5-BA96-4285-BA0D-FCF256AFB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9" r="10483" b="53626"/>
          <a:stretch/>
        </p:blipFill>
        <p:spPr>
          <a:xfrm>
            <a:off x="304728" y="872256"/>
            <a:ext cx="8534543" cy="38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49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461CB-2407-4B68-BF3C-4704C3BD0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AA55B-74D0-4AD8-ABCC-BD3B027D2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9" t="46688" r="10483" b="10215"/>
          <a:stretch/>
        </p:blipFill>
        <p:spPr>
          <a:xfrm>
            <a:off x="205562" y="954510"/>
            <a:ext cx="8584019" cy="35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42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461CB-2407-4B68-BF3C-4704C3BD0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9AA2EB-F14F-4814-8416-06722990FA77}"/>
              </a:ext>
            </a:extLst>
          </p:cNvPr>
          <p:cNvGrpSpPr/>
          <p:nvPr/>
        </p:nvGrpSpPr>
        <p:grpSpPr>
          <a:xfrm>
            <a:off x="226828" y="99237"/>
            <a:ext cx="8619460" cy="4522116"/>
            <a:chOff x="452564" y="422910"/>
            <a:chExt cx="8157033" cy="4297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6779D8-9DFD-4924-894E-F838EE0352A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64" y="422910"/>
              <a:ext cx="2560320" cy="4297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FC6B59-74BD-4DB1-9436-959D7383932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920" y="422910"/>
              <a:ext cx="2560320" cy="4297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69C509-ECD2-4EAC-9E04-910495465EB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277" y="422910"/>
              <a:ext cx="2560320" cy="42976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56884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461CB-2407-4B68-BF3C-4704C3BD06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700" y="4818180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37E287-6380-4843-8B20-CF056AC97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1" r="20464" b="16727"/>
          <a:stretch/>
        </p:blipFill>
        <p:spPr>
          <a:xfrm>
            <a:off x="3206733" y="737936"/>
            <a:ext cx="5471033" cy="39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2BFE6E-240C-40AA-8420-F0EC075429C5}"/>
              </a:ext>
            </a:extLst>
          </p:cNvPr>
          <p:cNvSpPr/>
          <p:nvPr/>
        </p:nvSpPr>
        <p:spPr>
          <a:xfrm>
            <a:off x="198064" y="1539216"/>
            <a:ext cx="2864113" cy="20558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itchFamily="-84" charset="0"/>
              </a:rPr>
              <a:t>User Acceptance Testing (UAT) in a dermatology clinic in North Jakarta, Indonesia</a:t>
            </a: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dirty="0">
              <a:latin typeface="Open Sans" pitchFamily="-84" charset="0"/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Open Sans" pitchFamily="-84" charset="0"/>
              </a:rPr>
              <a:t>Respondents: </a:t>
            </a:r>
            <a:r>
              <a:rPr lang="en-US" dirty="0">
                <a:latin typeface="Open Sans" pitchFamily="-84" charset="0"/>
              </a:rPr>
              <a:t>3 volunteers</a:t>
            </a:r>
          </a:p>
          <a:p>
            <a:pPr>
              <a:lnSpc>
                <a:spcPct val="70000"/>
              </a:lnSpc>
            </a:pPr>
            <a:endParaRPr lang="en-US" b="1" dirty="0">
              <a:latin typeface="Open Sans" pitchFamily="-84" charset="0"/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Open Sans" pitchFamily="-84" charset="0"/>
              </a:rPr>
              <a:t>Rating:</a:t>
            </a:r>
          </a:p>
          <a:p>
            <a:pPr marL="863600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itchFamily="-84" charset="0"/>
              </a:rPr>
              <a:t>1: strongly disagree</a:t>
            </a:r>
          </a:p>
          <a:p>
            <a:pPr marL="863600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itchFamily="-84" charset="0"/>
              </a:rPr>
              <a:t>2: disagree</a:t>
            </a:r>
          </a:p>
          <a:p>
            <a:pPr marL="863600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itchFamily="-84" charset="0"/>
              </a:rPr>
              <a:t>3: neutral</a:t>
            </a:r>
          </a:p>
          <a:p>
            <a:pPr marL="863600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itchFamily="-84" charset="0"/>
              </a:rPr>
              <a:t>4: agree</a:t>
            </a:r>
          </a:p>
          <a:p>
            <a:pPr marL="863600" lvl="1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Open Sans" pitchFamily="-84" charset="0"/>
              </a:rPr>
              <a:t>5: strongly agree</a:t>
            </a:r>
          </a:p>
          <a:p>
            <a:pPr lvl="1" indent="0">
              <a:lnSpc>
                <a:spcPct val="70000"/>
              </a:lnSpc>
            </a:pPr>
            <a:endParaRPr lang="en-US" dirty="0">
              <a:latin typeface="Open Sans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93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75-88E2-4110-96FF-BC85783D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4" y="14972"/>
            <a:ext cx="8279931" cy="676200"/>
          </a:xfrm>
        </p:spPr>
        <p:txBody>
          <a:bodyPr/>
          <a:lstStyle/>
          <a:p>
            <a:pPr algn="l"/>
            <a:r>
              <a:rPr lang="en-US" sz="2400" b="1" dirty="0"/>
              <a:t>Things that I realized along the way ….</a:t>
            </a:r>
            <a:endParaRPr lang="en-ID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3D26-22EB-43F5-9CA5-F73645698A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28722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EA3ED-3BB8-45CB-A686-B4EA3A8530D7}"/>
              </a:ext>
            </a:extLst>
          </p:cNvPr>
          <p:cNvSpPr txBox="1"/>
          <p:nvPr/>
        </p:nvSpPr>
        <p:spPr>
          <a:xfrm>
            <a:off x="426187" y="1546759"/>
            <a:ext cx="8547691" cy="330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dirty="0"/>
              <a:t>Need to get access to </a:t>
            </a:r>
            <a:r>
              <a:rPr lang="en-US" b="1" dirty="0">
                <a:solidFill>
                  <a:srgbClr val="00B050"/>
                </a:solidFill>
              </a:rPr>
              <a:t>REAL DATA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(as a junior academic, it was hard to collect primary data). What seems to work on paper (90% accuracy) may not work in reality (30% accuracy with real noisy data). 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b="1" dirty="0">
                <a:solidFill>
                  <a:srgbClr val="FFC000"/>
                </a:solidFill>
              </a:rPr>
              <a:t>Prototype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IS NOT </a:t>
            </a:r>
            <a:r>
              <a:rPr lang="en-US" b="1" dirty="0">
                <a:solidFill>
                  <a:srgbClr val="FFC000"/>
                </a:solidFill>
              </a:rPr>
              <a:t>operationalizable system</a:t>
            </a:r>
            <a:r>
              <a:rPr lang="en-US" dirty="0"/>
              <a:t>. Not even a Beta version. Need to think about performance issue, etc. 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dirty="0"/>
              <a:t>Need to get familiar with </a:t>
            </a:r>
            <a:r>
              <a:rPr lang="en-US" b="1" dirty="0">
                <a:solidFill>
                  <a:srgbClr val="0070C0"/>
                </a:solidFill>
              </a:rPr>
              <a:t>‘tools’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‘approaches’ </a:t>
            </a:r>
            <a:r>
              <a:rPr lang="en-US" dirty="0"/>
              <a:t>in industry (</a:t>
            </a:r>
            <a:r>
              <a:rPr lang="en-US" i="1" dirty="0">
                <a:solidFill>
                  <a:srgbClr val="0070C0"/>
                </a:solidFill>
              </a:rPr>
              <a:t>living 2 years in academia felt like missing 4 years of industry experience</a:t>
            </a:r>
            <a:r>
              <a:rPr lang="en-US" dirty="0"/>
              <a:t>)</a:t>
            </a:r>
          </a:p>
          <a:p>
            <a:pPr>
              <a:lnSpc>
                <a:spcPct val="200000"/>
              </a:lnSpc>
            </a:pPr>
            <a:r>
              <a:rPr lang="en-US" dirty="0"/>
              <a:t>T</a:t>
            </a:r>
            <a:r>
              <a:rPr lang="en-ID" dirty="0"/>
              <a:t>his made me take </a:t>
            </a:r>
            <a:r>
              <a:rPr lang="en-ID" sz="2400" dirty="0">
                <a:solidFill>
                  <a:srgbClr val="0070C0"/>
                </a:solidFill>
              </a:rPr>
              <a:t>‘sabbatical’</a:t>
            </a:r>
            <a:r>
              <a:rPr lang="en-ID" dirty="0"/>
              <a:t> to learn from the industry and now here I am….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499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461CB-2407-4B68-BF3C-4704C3BD06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700" y="4818180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204505-41CE-4BFA-A57F-DB1D7058E756}"/>
              </a:ext>
            </a:extLst>
          </p:cNvPr>
          <p:cNvGrpSpPr/>
          <p:nvPr/>
        </p:nvGrpSpPr>
        <p:grpSpPr>
          <a:xfrm>
            <a:off x="0" y="0"/>
            <a:ext cx="9144000" cy="4632735"/>
            <a:chOff x="0" y="0"/>
            <a:chExt cx="9144000" cy="46327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B9A760-F3A0-4F21-957B-62BBB88803B3}"/>
                </a:ext>
              </a:extLst>
            </p:cNvPr>
            <p:cNvSpPr/>
            <p:nvPr/>
          </p:nvSpPr>
          <p:spPr>
            <a:xfrm>
              <a:off x="0" y="0"/>
              <a:ext cx="9144000" cy="737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B6C99E-05B2-4688-BD42-968CF922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477" y="312735"/>
              <a:ext cx="6894547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67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8CB3-B82E-43AE-9E99-A706982995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2185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ctrTitle" idx="4294967295"/>
          </p:nvPr>
        </p:nvSpPr>
        <p:spPr>
          <a:xfrm>
            <a:off x="805093" y="584726"/>
            <a:ext cx="3958834" cy="6753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Hello!</a:t>
            </a:r>
            <a:endParaRPr sz="2400" dirty="0"/>
          </a:p>
        </p:txBody>
      </p:sp>
      <p:sp>
        <p:nvSpPr>
          <p:cNvPr id="84" name="Shape 84"/>
          <p:cNvSpPr txBox="1">
            <a:spLocks noGrp="1"/>
          </p:cNvSpPr>
          <p:nvPr>
            <p:ph type="subTitle" idx="4294967295"/>
          </p:nvPr>
        </p:nvSpPr>
        <p:spPr>
          <a:xfrm>
            <a:off x="36709" y="928733"/>
            <a:ext cx="4611503" cy="864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I am Arfika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U</a:t>
            </a:r>
            <a:r>
              <a:rPr lang="en" sz="1200" dirty="0"/>
              <a:t>sed to be a full-time academic, </a:t>
            </a:r>
            <a:r>
              <a:rPr lang="en-ID" sz="1200" dirty="0"/>
              <a:t>now in academia &amp; industry</a:t>
            </a:r>
            <a:endParaRPr lang="en" sz="1200" b="1" i="1" dirty="0"/>
          </a:p>
        </p:txBody>
      </p:sp>
      <p:pic>
        <p:nvPicPr>
          <p:cNvPr id="85" name="Shape 8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927" y="653082"/>
            <a:ext cx="4380073" cy="449041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57F2A5-4AED-42CF-BDE6-CD94A6F12B4A}"/>
              </a:ext>
            </a:extLst>
          </p:cNvPr>
          <p:cNvGrpSpPr/>
          <p:nvPr/>
        </p:nvGrpSpPr>
        <p:grpSpPr>
          <a:xfrm>
            <a:off x="407900" y="2397385"/>
            <a:ext cx="3752973" cy="1905200"/>
            <a:chOff x="417061" y="2108995"/>
            <a:chExt cx="3670480" cy="18509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DC2C74-4CDF-4844-AD98-B6F9C574E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748" y="2108995"/>
              <a:ext cx="1016793" cy="10167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0304F3-D66E-4FB3-896E-C8B98EAF4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720" r="15850"/>
            <a:stretch/>
          </p:blipFill>
          <p:spPr>
            <a:xfrm>
              <a:off x="1840540" y="2296813"/>
              <a:ext cx="1034469" cy="6411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C4F830-E12B-4644-8AC6-B1988BF16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061" y="2396328"/>
              <a:ext cx="1227742" cy="47018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DFE5322-E1A9-4435-AEDB-7DA0C4234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28" b="18873"/>
            <a:stretch/>
          </p:blipFill>
          <p:spPr>
            <a:xfrm>
              <a:off x="918611" y="3310647"/>
              <a:ext cx="1016797" cy="6090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0AC645-0D12-42D0-A2FE-84AF6C377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64283" y="3447068"/>
              <a:ext cx="1377782" cy="512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/>
          <p:nvPr/>
        </p:nvSpPr>
        <p:spPr>
          <a:xfrm>
            <a:off x="2158218" y="2868382"/>
            <a:ext cx="419100" cy="419400"/>
          </a:xfrm>
          <a:prstGeom prst="donut">
            <a:avLst>
              <a:gd name="adj" fmla="val 2410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"/>
          <p:cNvSpPr/>
          <p:nvPr/>
        </p:nvSpPr>
        <p:spPr>
          <a:xfrm>
            <a:off x="4810870" y="2908469"/>
            <a:ext cx="419100" cy="419400"/>
          </a:xfrm>
          <a:prstGeom prst="donut">
            <a:avLst>
              <a:gd name="adj" fmla="val 2410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solidFill>
                  <a:srgbClr val="C00000"/>
                </a:solidFill>
              </a:rPr>
              <a:t>My Journey So Far ….</a:t>
            </a:r>
            <a:endParaRPr sz="2400" b="1" dirty="0">
              <a:solidFill>
                <a:srgbClr val="C00000"/>
              </a:solidFill>
            </a:endParaRPr>
          </a:p>
        </p:txBody>
      </p: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294" name="Google Shape;294;p29"/>
          <p:cNvCxnSpPr/>
          <p:nvPr/>
        </p:nvCxnSpPr>
        <p:spPr>
          <a:xfrm>
            <a:off x="-4800" y="3105150"/>
            <a:ext cx="915360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5" name="Google Shape;295;p29"/>
          <p:cNvCxnSpPr/>
          <p:nvPr/>
        </p:nvCxnSpPr>
        <p:spPr>
          <a:xfrm rot="10800000">
            <a:off x="2367918" y="2233060"/>
            <a:ext cx="0" cy="876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6" name="Google Shape;296;p29"/>
          <p:cNvCxnSpPr/>
          <p:nvPr/>
        </p:nvCxnSpPr>
        <p:spPr>
          <a:xfrm>
            <a:off x="5020420" y="3084187"/>
            <a:ext cx="0" cy="876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98" name="Google Shape;298;p29"/>
          <p:cNvSpPr txBox="1"/>
          <p:nvPr/>
        </p:nvSpPr>
        <p:spPr>
          <a:xfrm>
            <a:off x="1743918" y="1673292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IT Consultant</a:t>
            </a:r>
            <a:endParaRPr b="1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4396570" y="3906512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Lecturer</a:t>
            </a:r>
            <a:endParaRPr b="1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301" name="Google Shape;301;p29"/>
          <p:cNvGrpSpPr/>
          <p:nvPr/>
        </p:nvGrpSpPr>
        <p:grpSpPr>
          <a:xfrm>
            <a:off x="4379023" y="871554"/>
            <a:ext cx="385956" cy="286964"/>
            <a:chOff x="5247525" y="3007275"/>
            <a:chExt cx="517575" cy="384825"/>
          </a:xfrm>
        </p:grpSpPr>
        <p:sp>
          <p:nvSpPr>
            <p:cNvPr id="302" name="Google Shape;302;p2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89;p29">
            <a:extLst>
              <a:ext uri="{FF2B5EF4-FFF2-40B4-BE49-F238E27FC236}">
                <a16:creationId xmlns:a16="http://schemas.microsoft.com/office/drawing/2014/main" id="{CEFA6B11-A0F5-4E58-B6B0-5084FD52BFF1}"/>
              </a:ext>
            </a:extLst>
          </p:cNvPr>
          <p:cNvSpPr/>
          <p:nvPr/>
        </p:nvSpPr>
        <p:spPr>
          <a:xfrm>
            <a:off x="383875" y="2876525"/>
            <a:ext cx="419100" cy="419400"/>
          </a:xfrm>
          <a:prstGeom prst="donut">
            <a:avLst>
              <a:gd name="adj" fmla="val 2410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95;p29">
            <a:extLst>
              <a:ext uri="{FF2B5EF4-FFF2-40B4-BE49-F238E27FC236}">
                <a16:creationId xmlns:a16="http://schemas.microsoft.com/office/drawing/2014/main" id="{F2F6ED41-E58E-45FE-A16C-01D63D10604A}"/>
              </a:ext>
            </a:extLst>
          </p:cNvPr>
          <p:cNvCxnSpPr/>
          <p:nvPr/>
        </p:nvCxnSpPr>
        <p:spPr>
          <a:xfrm rot="10800000">
            <a:off x="593575" y="2241203"/>
            <a:ext cx="0" cy="876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" name="Google Shape;298;p29">
            <a:extLst>
              <a:ext uri="{FF2B5EF4-FFF2-40B4-BE49-F238E27FC236}">
                <a16:creationId xmlns:a16="http://schemas.microsoft.com/office/drawing/2014/main" id="{C119B6A0-1641-4350-ADEC-38AB881182B6}"/>
              </a:ext>
            </a:extLst>
          </p:cNvPr>
          <p:cNvSpPr txBox="1"/>
          <p:nvPr/>
        </p:nvSpPr>
        <p:spPr>
          <a:xfrm>
            <a:off x="596488" y="2221156"/>
            <a:ext cx="1136059" cy="29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2007</a:t>
            </a:r>
          </a:p>
        </p:txBody>
      </p:sp>
      <p:sp>
        <p:nvSpPr>
          <p:cNvPr id="22" name="Google Shape;289;p29">
            <a:extLst>
              <a:ext uri="{FF2B5EF4-FFF2-40B4-BE49-F238E27FC236}">
                <a16:creationId xmlns:a16="http://schemas.microsoft.com/office/drawing/2014/main" id="{7800BDCF-DEC7-4BF5-8C5D-B26992CF7E6A}"/>
              </a:ext>
            </a:extLst>
          </p:cNvPr>
          <p:cNvSpPr/>
          <p:nvPr/>
        </p:nvSpPr>
        <p:spPr>
          <a:xfrm>
            <a:off x="6400767" y="2837553"/>
            <a:ext cx="419100" cy="419400"/>
          </a:xfrm>
          <a:prstGeom prst="donut">
            <a:avLst>
              <a:gd name="adj" fmla="val 2410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95;p29">
            <a:extLst>
              <a:ext uri="{FF2B5EF4-FFF2-40B4-BE49-F238E27FC236}">
                <a16:creationId xmlns:a16="http://schemas.microsoft.com/office/drawing/2014/main" id="{72A8CB14-7E44-48AD-838B-227D1587D97E}"/>
              </a:ext>
            </a:extLst>
          </p:cNvPr>
          <p:cNvCxnSpPr/>
          <p:nvPr/>
        </p:nvCxnSpPr>
        <p:spPr>
          <a:xfrm rot="10800000">
            <a:off x="6610467" y="2202231"/>
            <a:ext cx="0" cy="876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" name="Google Shape;298;p29">
            <a:extLst>
              <a:ext uri="{FF2B5EF4-FFF2-40B4-BE49-F238E27FC236}">
                <a16:creationId xmlns:a16="http://schemas.microsoft.com/office/drawing/2014/main" id="{5C0210C4-94A5-4683-B10D-2296A09D4324}"/>
              </a:ext>
            </a:extLst>
          </p:cNvPr>
          <p:cNvSpPr txBox="1"/>
          <p:nvPr/>
        </p:nvSpPr>
        <p:spPr>
          <a:xfrm>
            <a:off x="5986617" y="180535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Scientist</a:t>
            </a:r>
            <a:endParaRPr b="1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6FABEF-66F1-4A6C-988F-96C50924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34" y="1419795"/>
            <a:ext cx="702000" cy="4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7F4E4-2485-4548-8349-C3A29A652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5" y="3514771"/>
            <a:ext cx="703281" cy="4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Google Shape;290;p29">
            <a:extLst>
              <a:ext uri="{FF2B5EF4-FFF2-40B4-BE49-F238E27FC236}">
                <a16:creationId xmlns:a16="http://schemas.microsoft.com/office/drawing/2014/main" id="{41C9B1EA-2A74-410B-85EA-07285E965D28}"/>
              </a:ext>
            </a:extLst>
          </p:cNvPr>
          <p:cNvSpPr/>
          <p:nvPr/>
        </p:nvSpPr>
        <p:spPr>
          <a:xfrm>
            <a:off x="7774783" y="2962444"/>
            <a:ext cx="419100" cy="419400"/>
          </a:xfrm>
          <a:prstGeom prst="donut">
            <a:avLst>
              <a:gd name="adj" fmla="val 2410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6;p29">
            <a:extLst>
              <a:ext uri="{FF2B5EF4-FFF2-40B4-BE49-F238E27FC236}">
                <a16:creationId xmlns:a16="http://schemas.microsoft.com/office/drawing/2014/main" id="{2B374094-4BCD-4EA6-A0BD-26B639CF358F}"/>
              </a:ext>
            </a:extLst>
          </p:cNvPr>
          <p:cNvCxnSpPr/>
          <p:nvPr/>
        </p:nvCxnSpPr>
        <p:spPr>
          <a:xfrm>
            <a:off x="7984333" y="3138162"/>
            <a:ext cx="0" cy="876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" name="Google Shape;299;p29">
            <a:extLst>
              <a:ext uri="{FF2B5EF4-FFF2-40B4-BE49-F238E27FC236}">
                <a16:creationId xmlns:a16="http://schemas.microsoft.com/office/drawing/2014/main" id="{4D886A0C-FB49-4AE3-87FA-0915D626C1A2}"/>
              </a:ext>
            </a:extLst>
          </p:cNvPr>
          <p:cNvSpPr txBox="1"/>
          <p:nvPr/>
        </p:nvSpPr>
        <p:spPr>
          <a:xfrm>
            <a:off x="6991094" y="3998809"/>
            <a:ext cx="1982101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Lecturer &amp; Practitioner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 (‘</a:t>
            </a:r>
            <a:r>
              <a:rPr lang="en-ID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Data Scientist’)</a:t>
            </a:r>
            <a:endParaRPr b="1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4" name="Google Shape;298;p29">
            <a:extLst>
              <a:ext uri="{FF2B5EF4-FFF2-40B4-BE49-F238E27FC236}">
                <a16:creationId xmlns:a16="http://schemas.microsoft.com/office/drawing/2014/main" id="{ED077079-0868-4942-AB96-5F82B61C333E}"/>
              </a:ext>
            </a:extLst>
          </p:cNvPr>
          <p:cNvSpPr txBox="1"/>
          <p:nvPr/>
        </p:nvSpPr>
        <p:spPr>
          <a:xfrm>
            <a:off x="2401040" y="2225358"/>
            <a:ext cx="1101596" cy="29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2007 – </a:t>
            </a:r>
            <a:r>
              <a:rPr lang="en-ID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Dec 2009</a:t>
            </a:r>
            <a:endParaRPr lang="en" sz="1200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" name="Google Shape;289;p29">
            <a:extLst>
              <a:ext uri="{FF2B5EF4-FFF2-40B4-BE49-F238E27FC236}">
                <a16:creationId xmlns:a16="http://schemas.microsoft.com/office/drawing/2014/main" id="{B292F199-81D3-44B3-9C6E-D50E8452CE84}"/>
              </a:ext>
            </a:extLst>
          </p:cNvPr>
          <p:cNvSpPr/>
          <p:nvPr/>
        </p:nvSpPr>
        <p:spPr>
          <a:xfrm>
            <a:off x="3672874" y="2868831"/>
            <a:ext cx="419100" cy="419400"/>
          </a:xfrm>
          <a:prstGeom prst="donut">
            <a:avLst>
              <a:gd name="adj" fmla="val 2410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295;p29">
            <a:extLst>
              <a:ext uri="{FF2B5EF4-FFF2-40B4-BE49-F238E27FC236}">
                <a16:creationId xmlns:a16="http://schemas.microsoft.com/office/drawing/2014/main" id="{7825A7BC-B61A-4245-8692-D180A512B73B}"/>
              </a:ext>
            </a:extLst>
          </p:cNvPr>
          <p:cNvCxnSpPr/>
          <p:nvPr/>
        </p:nvCxnSpPr>
        <p:spPr>
          <a:xfrm rot="10800000">
            <a:off x="3882574" y="2233509"/>
            <a:ext cx="0" cy="876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" name="Google Shape;298;p29">
            <a:extLst>
              <a:ext uri="{FF2B5EF4-FFF2-40B4-BE49-F238E27FC236}">
                <a16:creationId xmlns:a16="http://schemas.microsoft.com/office/drawing/2014/main" id="{BA6A0268-4EA6-4E7A-8B3B-8941B136C008}"/>
              </a:ext>
            </a:extLst>
          </p:cNvPr>
          <p:cNvSpPr txBox="1"/>
          <p:nvPr/>
        </p:nvSpPr>
        <p:spPr>
          <a:xfrm>
            <a:off x="3265451" y="1637800"/>
            <a:ext cx="1351483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Postgraduate Student</a:t>
            </a:r>
            <a:endParaRPr b="1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" name="Google Shape;298;p29">
            <a:extLst>
              <a:ext uri="{FF2B5EF4-FFF2-40B4-BE49-F238E27FC236}">
                <a16:creationId xmlns:a16="http://schemas.microsoft.com/office/drawing/2014/main" id="{C6F6FD6A-45CF-4752-AD20-2470144F8AAF}"/>
              </a:ext>
            </a:extLst>
          </p:cNvPr>
          <p:cNvSpPr txBox="1"/>
          <p:nvPr/>
        </p:nvSpPr>
        <p:spPr>
          <a:xfrm>
            <a:off x="3881233" y="2225807"/>
            <a:ext cx="1136059" cy="29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2014</a:t>
            </a:r>
          </a:p>
        </p:txBody>
      </p:sp>
      <p:sp>
        <p:nvSpPr>
          <p:cNvPr id="40" name="Google Shape;298;p29">
            <a:extLst>
              <a:ext uri="{FF2B5EF4-FFF2-40B4-BE49-F238E27FC236}">
                <a16:creationId xmlns:a16="http://schemas.microsoft.com/office/drawing/2014/main" id="{9E0F9D3E-81BD-479F-9D66-E3243AE24160}"/>
              </a:ext>
            </a:extLst>
          </p:cNvPr>
          <p:cNvSpPr txBox="1"/>
          <p:nvPr/>
        </p:nvSpPr>
        <p:spPr>
          <a:xfrm>
            <a:off x="-15889" y="1836634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Student</a:t>
            </a:r>
            <a:endParaRPr b="1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1" name="Google Shape;298;p29">
            <a:extLst>
              <a:ext uri="{FF2B5EF4-FFF2-40B4-BE49-F238E27FC236}">
                <a16:creationId xmlns:a16="http://schemas.microsoft.com/office/drawing/2014/main" id="{F7358679-0F02-4A0E-B24B-32C1DE6919A4}"/>
              </a:ext>
            </a:extLst>
          </p:cNvPr>
          <p:cNvSpPr txBox="1"/>
          <p:nvPr/>
        </p:nvSpPr>
        <p:spPr>
          <a:xfrm>
            <a:off x="5060396" y="3345076"/>
            <a:ext cx="1439793" cy="29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2014 - 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(2016 on </a:t>
            </a:r>
            <a:r>
              <a:rPr lang="en-ID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a </a:t>
            </a: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break)</a:t>
            </a:r>
          </a:p>
        </p:txBody>
      </p:sp>
      <p:sp>
        <p:nvSpPr>
          <p:cNvPr id="42" name="Google Shape;298;p29">
            <a:extLst>
              <a:ext uri="{FF2B5EF4-FFF2-40B4-BE49-F238E27FC236}">
                <a16:creationId xmlns:a16="http://schemas.microsoft.com/office/drawing/2014/main" id="{5CCDE67D-68AC-4795-9C6F-AE25FC8A2062}"/>
              </a:ext>
            </a:extLst>
          </p:cNvPr>
          <p:cNvSpPr txBox="1"/>
          <p:nvPr/>
        </p:nvSpPr>
        <p:spPr>
          <a:xfrm>
            <a:off x="6626082" y="2201719"/>
            <a:ext cx="1136059" cy="29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2016: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Postdoc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R&amp;D</a:t>
            </a:r>
          </a:p>
        </p:txBody>
      </p:sp>
      <p:sp>
        <p:nvSpPr>
          <p:cNvPr id="43" name="Google Shape;298;p29">
            <a:extLst>
              <a:ext uri="{FF2B5EF4-FFF2-40B4-BE49-F238E27FC236}">
                <a16:creationId xmlns:a16="http://schemas.microsoft.com/office/drawing/2014/main" id="{6827B02E-6307-4448-A383-D3369AB20F7A}"/>
              </a:ext>
            </a:extLst>
          </p:cNvPr>
          <p:cNvSpPr txBox="1"/>
          <p:nvPr/>
        </p:nvSpPr>
        <p:spPr>
          <a:xfrm>
            <a:off x="7982145" y="3452380"/>
            <a:ext cx="1136059" cy="29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2017 - …</a:t>
            </a:r>
          </a:p>
        </p:txBody>
      </p:sp>
    </p:spTree>
    <p:extLst>
      <p:ext uri="{BB962C8B-B14F-4D97-AF65-F5344CB8AC3E}">
        <p14:creationId xmlns:p14="http://schemas.microsoft.com/office/powerpoint/2010/main" val="1383349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solidFill>
                  <a:srgbClr val="C00000"/>
                </a:solidFill>
              </a:rPr>
              <a:t>My three ‘data scientist’ roles</a:t>
            </a:r>
            <a:endParaRPr sz="2400" b="1" dirty="0">
              <a:solidFill>
                <a:srgbClr val="C00000"/>
              </a:solidFill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3516725" y="2037125"/>
            <a:ext cx="2133000" cy="2133000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11111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Academic Researcher</a:t>
            </a:r>
            <a:endParaRPr b="1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1694600" y="2037125"/>
            <a:ext cx="2133000" cy="21330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rgbClr val="11111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Student Researcher</a:t>
            </a:r>
            <a:endParaRPr b="1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338850" y="2037125"/>
            <a:ext cx="2133000" cy="2133000"/>
          </a:xfrm>
          <a:prstGeom prst="ellipse">
            <a:avLst/>
          </a:prstGeom>
          <a:solidFill>
            <a:srgbClr val="92D050"/>
          </a:solidFill>
          <a:ln w="9525" cap="flat" cmpd="sng">
            <a:solidFill>
              <a:srgbClr val="11111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Industry Researcher</a:t>
            </a:r>
            <a:endParaRPr b="1" dirty="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16" name="Google Shape;216;p24"/>
          <p:cNvGrpSpPr/>
          <p:nvPr/>
        </p:nvGrpSpPr>
        <p:grpSpPr>
          <a:xfrm>
            <a:off x="4476072" y="873677"/>
            <a:ext cx="191608" cy="303780"/>
            <a:chOff x="6718575" y="2318625"/>
            <a:chExt cx="256950" cy="407375"/>
          </a:xfrm>
        </p:grpSpPr>
        <p:sp>
          <p:nvSpPr>
            <p:cNvPr id="217" name="Google Shape;217;p2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491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75-88E2-4110-96FF-BC85783D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95" y="0"/>
            <a:ext cx="8181580" cy="676200"/>
          </a:xfrm>
        </p:spPr>
        <p:txBody>
          <a:bodyPr/>
          <a:lstStyle/>
          <a:p>
            <a:pPr algn="l"/>
            <a:r>
              <a:rPr lang="en-US" sz="2400" b="1" dirty="0"/>
              <a:t>Forensic Science</a:t>
            </a:r>
            <a:endParaRPr lang="en-ID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3D26-22EB-43F5-9CA5-F73645698A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AE1F0E-ACFA-4843-93DD-466FAA11DD65}"/>
              </a:ext>
            </a:extLst>
          </p:cNvPr>
          <p:cNvGrpSpPr/>
          <p:nvPr/>
        </p:nvGrpSpPr>
        <p:grpSpPr>
          <a:xfrm>
            <a:off x="812725" y="1567667"/>
            <a:ext cx="7900179" cy="3540059"/>
            <a:chOff x="1514475" y="1539313"/>
            <a:chExt cx="6400022" cy="28820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B41BE5-2B51-4AE2-AA62-DB898CF3C813}"/>
                </a:ext>
              </a:extLst>
            </p:cNvPr>
            <p:cNvSpPr/>
            <p:nvPr/>
          </p:nvSpPr>
          <p:spPr>
            <a:xfrm>
              <a:off x="1514475" y="1539313"/>
              <a:ext cx="61150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85763" indent="-385763" algn="ctr"/>
              <a:r>
                <a:rPr lang="en-US" sz="1800" b="1" dirty="0">
                  <a:cs typeface="Times New Roman" pitchFamily="18" charset="0"/>
                </a:rPr>
                <a:t>Biometric Applications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60CB691-6F62-414D-B4D9-7E24AB2AC1EF}"/>
                </a:ext>
              </a:extLst>
            </p:cNvPr>
            <p:cNvGrpSpPr/>
            <p:nvPr/>
          </p:nvGrpSpPr>
          <p:grpSpPr>
            <a:xfrm>
              <a:off x="1985024" y="1894355"/>
              <a:ext cx="5929473" cy="2526966"/>
              <a:chOff x="1985024" y="1894355"/>
              <a:chExt cx="5929473" cy="252696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8A8E35-BB4E-43BF-AA0D-86FD37B58595}"/>
                  </a:ext>
                </a:extLst>
              </p:cNvPr>
              <p:cNvSpPr txBox="1"/>
              <p:nvPr/>
            </p:nvSpPr>
            <p:spPr>
              <a:xfrm>
                <a:off x="1985024" y="2389996"/>
                <a:ext cx="2092239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Commercial</a:t>
                </a:r>
              </a:p>
              <a:p>
                <a:endParaRPr lang="en-US" sz="1800" b="1" dirty="0"/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Office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Smart Home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Entertainment</a:t>
                </a:r>
                <a:r>
                  <a:rPr lang="en-SG" sz="1500" dirty="0"/>
                  <a:t> Park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Laptop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Smart Phone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…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BC2C88-14B1-4625-B627-EDED18AEA6C6}"/>
                  </a:ext>
                </a:extLst>
              </p:cNvPr>
              <p:cNvSpPr txBox="1"/>
              <p:nvPr/>
            </p:nvSpPr>
            <p:spPr>
              <a:xfrm>
                <a:off x="3921689" y="2370605"/>
                <a:ext cx="189186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Government</a:t>
                </a:r>
              </a:p>
              <a:p>
                <a:endParaRPr lang="en-US" sz="1800" b="1" dirty="0"/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e-KTP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Immigration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National defense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/>
                  <a:t>…</a:t>
                </a:r>
                <a:endParaRPr lang="en-SG" sz="15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E35C29-E703-4110-9270-126E7EB38314}"/>
                  </a:ext>
                </a:extLst>
              </p:cNvPr>
              <p:cNvSpPr txBox="1"/>
              <p:nvPr/>
            </p:nvSpPr>
            <p:spPr>
              <a:xfrm>
                <a:off x="6241555" y="2426193"/>
                <a:ext cx="1672942" cy="1089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rgbClr val="FF0000"/>
                    </a:solidFill>
                  </a:rPr>
                  <a:t>Forensic</a:t>
                </a:r>
              </a:p>
              <a:p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257175" indent="-257175">
                  <a:buFontTx/>
                  <a:buChar char="-"/>
                </a:pPr>
                <a:r>
                  <a:rPr lang="en-US" sz="1500" dirty="0">
                    <a:solidFill>
                      <a:srgbClr val="FF0000"/>
                    </a:solidFill>
                  </a:rPr>
                  <a:t>CSI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>
                    <a:solidFill>
                      <a:srgbClr val="FF0000"/>
                    </a:solidFill>
                  </a:rPr>
                  <a:t>Prison database</a:t>
                </a:r>
              </a:p>
              <a:p>
                <a:pPr marL="257175" indent="-257175">
                  <a:buFontTx/>
                  <a:buChar char="-"/>
                </a:pPr>
                <a:r>
                  <a:rPr lang="en-US" sz="1500" dirty="0">
                    <a:solidFill>
                      <a:srgbClr val="FF0000"/>
                    </a:solidFill>
                  </a:rPr>
                  <a:t>…</a:t>
                </a:r>
                <a:endParaRPr lang="en-SG" sz="15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68E015E-2EB6-4700-AB0A-34A85DA60B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47811" y="1894355"/>
                <a:ext cx="13164" cy="49564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64B7B6A-FB2F-466A-8171-06ACB1354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1902296"/>
                <a:ext cx="1879905" cy="4877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B183540-4166-4702-BF27-E454FC8B9F52}"/>
                  </a:ext>
                </a:extLst>
              </p:cNvPr>
              <p:cNvCxnSpPr>
                <a:cxnSpLocks/>
                <a:stCxn id="5" idx="2"/>
                <a:endCxn id="6" idx="0"/>
              </p:cNvCxnSpPr>
              <p:nvPr/>
            </p:nvCxnSpPr>
            <p:spPr>
              <a:xfrm flipH="1">
                <a:off x="3031144" y="1908645"/>
                <a:ext cx="1540856" cy="48135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647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75-88E2-4110-96FF-BC85783D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4" y="14972"/>
            <a:ext cx="8279931" cy="676200"/>
          </a:xfrm>
        </p:spPr>
        <p:txBody>
          <a:bodyPr/>
          <a:lstStyle/>
          <a:p>
            <a:pPr algn="l"/>
            <a:r>
              <a:rPr lang="en-US" sz="2400" b="1" dirty="0"/>
              <a:t>Forensic Science</a:t>
            </a:r>
            <a:endParaRPr lang="en-ID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3D26-22EB-43F5-9CA5-F73645698A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28722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8FA55C07-F531-493D-B96D-763612121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7561" b="7085"/>
          <a:stretch>
            <a:fillRect/>
          </a:stretch>
        </p:blipFill>
        <p:spPr bwMode="auto">
          <a:xfrm>
            <a:off x="270244" y="1654002"/>
            <a:ext cx="54292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204BB51-EC61-4F80-96AB-452768A5FE8C}"/>
              </a:ext>
            </a:extLst>
          </p:cNvPr>
          <p:cNvGrpSpPr/>
          <p:nvPr/>
        </p:nvGrpSpPr>
        <p:grpSpPr>
          <a:xfrm>
            <a:off x="6511825" y="1814069"/>
            <a:ext cx="2038350" cy="2626513"/>
            <a:chOff x="6511825" y="1814069"/>
            <a:chExt cx="2038350" cy="26265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07A4E1-9618-42A9-AD86-D1B5F0478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1825" y="1814069"/>
              <a:ext cx="2038350" cy="223837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00991-DED8-4EE9-BCDC-B67235548368}"/>
                </a:ext>
              </a:extLst>
            </p:cNvPr>
            <p:cNvSpPr txBox="1"/>
            <p:nvPr/>
          </p:nvSpPr>
          <p:spPr>
            <a:xfrm>
              <a:off x="6965781" y="4132805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Skin Marks</a:t>
              </a:r>
              <a:endParaRPr lang="en-ID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9487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75-88E2-4110-96FF-BC85783D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4" y="14972"/>
            <a:ext cx="8279931" cy="676200"/>
          </a:xfrm>
        </p:spPr>
        <p:txBody>
          <a:bodyPr/>
          <a:lstStyle/>
          <a:p>
            <a:pPr algn="l"/>
            <a:r>
              <a:rPr lang="en-US" sz="2400" b="1" dirty="0"/>
              <a:t>Forensic Science</a:t>
            </a:r>
            <a:endParaRPr lang="en-ID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3D26-22EB-43F5-9CA5-F73645698A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28722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D13C9-7325-41F4-9C90-8563B3DF7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" t="5575" r="2713" b="8730"/>
          <a:stretch/>
        </p:blipFill>
        <p:spPr>
          <a:xfrm>
            <a:off x="3650515" y="3081491"/>
            <a:ext cx="5324112" cy="16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78631-0C3B-4152-80FF-16FD8C607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" t="5941" b="6666"/>
          <a:stretch/>
        </p:blipFill>
        <p:spPr>
          <a:xfrm>
            <a:off x="0" y="1344551"/>
            <a:ext cx="5472220" cy="18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75-88E2-4110-96FF-BC85783D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4" y="14972"/>
            <a:ext cx="8279931" cy="676200"/>
          </a:xfrm>
        </p:spPr>
        <p:txBody>
          <a:bodyPr/>
          <a:lstStyle/>
          <a:p>
            <a:pPr algn="l"/>
            <a:r>
              <a:rPr lang="en-US" sz="2400" b="1" dirty="0"/>
              <a:t>Forensic Science</a:t>
            </a:r>
            <a:endParaRPr lang="en-ID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3D26-22EB-43F5-9CA5-F73645698A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28722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0F195-69D9-4F5D-BA39-86FE433743CD}"/>
              </a:ext>
            </a:extLst>
          </p:cNvPr>
          <p:cNvSpPr txBox="1"/>
          <p:nvPr/>
        </p:nvSpPr>
        <p:spPr>
          <a:xfrm>
            <a:off x="90442" y="3408103"/>
            <a:ext cx="3730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 see ‘skin’ is determined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reflectance (</a:t>
            </a:r>
            <a:r>
              <a:rPr lang="en-US" b="1" dirty="0"/>
              <a:t>physics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filter (</a:t>
            </a:r>
            <a:r>
              <a:rPr lang="en-US" b="1" dirty="0"/>
              <a:t>sensor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Skin</a:t>
            </a:r>
            <a:r>
              <a:rPr lang="en-US" b="1" dirty="0"/>
              <a:t> biochemistry </a:t>
            </a:r>
            <a:r>
              <a:rPr lang="en-US" dirty="0"/>
              <a:t>(melanin, </a:t>
            </a:r>
            <a:r>
              <a:rPr lang="en-US" dirty="0" err="1"/>
              <a:t>haemoglobin</a:t>
            </a:r>
            <a:r>
              <a:rPr lang="en-US" dirty="0"/>
              <a:t>, </a:t>
            </a:r>
            <a:r>
              <a:rPr lang="en-US" dirty="0" err="1"/>
              <a:t>betacarotene</a:t>
            </a:r>
            <a:r>
              <a:rPr lang="en-US" dirty="0"/>
              <a:t>, depth of dermis (fat layer),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AEDD-10E6-4561-8169-883982BB4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" t="9846" r="-307" b="7633"/>
          <a:stretch/>
        </p:blipFill>
        <p:spPr>
          <a:xfrm>
            <a:off x="177209" y="1488053"/>
            <a:ext cx="5529339" cy="176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BFF61-24F5-4A18-85AC-F8E65F520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48"/>
          <a:stretch/>
        </p:blipFill>
        <p:spPr>
          <a:xfrm>
            <a:off x="3572539" y="3096003"/>
            <a:ext cx="5153247" cy="16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6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A375-88E2-4110-96FF-BC85783D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44" y="14972"/>
            <a:ext cx="8279931" cy="676200"/>
          </a:xfrm>
        </p:spPr>
        <p:txBody>
          <a:bodyPr/>
          <a:lstStyle/>
          <a:p>
            <a:pPr algn="l"/>
            <a:r>
              <a:rPr lang="en-US" sz="2400" b="1" dirty="0"/>
              <a:t>Some challenges if I want to continue working in the field ….</a:t>
            </a:r>
            <a:endParaRPr lang="en-ID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3D26-22EB-43F5-9CA5-F73645698AF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93575" y="4828722"/>
            <a:ext cx="7956600" cy="329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EA3ED-3BB8-45CB-A686-B4EA3A8530D7}"/>
              </a:ext>
            </a:extLst>
          </p:cNvPr>
          <p:cNvSpPr txBox="1"/>
          <p:nvPr/>
        </p:nvSpPr>
        <p:spPr>
          <a:xfrm>
            <a:off x="426187" y="1546759"/>
            <a:ext cx="8547691" cy="24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dirty="0"/>
              <a:t>Not easy to get funding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dirty="0"/>
              <a:t>Not a popular theme (low citation counts, takes a long time to be indexed on the Internet)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dirty="0"/>
              <a:t>Not a ‘comfortable’ area of research</a:t>
            </a:r>
          </a:p>
          <a:p>
            <a:pPr marL="342900" indent="-342900">
              <a:lnSpc>
                <a:spcPct val="200000"/>
              </a:lnSpc>
              <a:buAutoNum type="arabicParenR"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T</a:t>
            </a:r>
            <a:r>
              <a:rPr lang="en-ID" dirty="0"/>
              <a:t>his made me shift to </a:t>
            </a:r>
            <a:r>
              <a:rPr lang="en-ID" sz="2400" b="1" dirty="0">
                <a:solidFill>
                  <a:srgbClr val="92D050"/>
                </a:solidFill>
              </a:rPr>
              <a:t>dermatology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74510"/>
      </p:ext>
    </p:extLst>
  </p:cSld>
  <p:clrMapOvr>
    <a:masterClrMapping/>
  </p:clrMapOvr>
</p:sld>
</file>

<file path=ppt/theme/theme1.xml><?xml version="1.0" encoding="utf-8"?>
<a:theme xmlns:a="http://schemas.openxmlformats.org/drawingml/2006/main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446</Words>
  <Application>Microsoft Office PowerPoint</Application>
  <PresentationFormat>On-screen Show (16:9)</PresentationFormat>
  <Paragraphs>106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Open Sans</vt:lpstr>
      <vt:lpstr>Playfair Display</vt:lpstr>
      <vt:lpstr>Raleway Light</vt:lpstr>
      <vt:lpstr>Times New Roman</vt:lpstr>
      <vt:lpstr>Work Sans</vt:lpstr>
      <vt:lpstr>Isabella template</vt:lpstr>
      <vt:lpstr>My ‘Data Scientist’ Journey</vt:lpstr>
      <vt:lpstr>Hello!</vt:lpstr>
      <vt:lpstr>My Journey So Far ….</vt:lpstr>
      <vt:lpstr>My three ‘data scientist’ roles</vt:lpstr>
      <vt:lpstr>Forensic Science</vt:lpstr>
      <vt:lpstr>Forensic Science</vt:lpstr>
      <vt:lpstr>Forensic Science</vt:lpstr>
      <vt:lpstr>Forensic Science</vt:lpstr>
      <vt:lpstr>Some challenges if I want to continue working in the field ….</vt:lpstr>
      <vt:lpstr>Dermatology</vt:lpstr>
      <vt:lpstr>Dermatology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that I realized along the way ….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Arfika Nurhudatiana</cp:lastModifiedBy>
  <cp:revision>33</cp:revision>
  <dcterms:modified xsi:type="dcterms:W3CDTF">2018-08-25T12:58:58Z</dcterms:modified>
</cp:coreProperties>
</file>